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455" r:id="rId3"/>
    <p:sldId id="467" r:id="rId4"/>
    <p:sldId id="468" r:id="rId5"/>
    <p:sldId id="445" r:id="rId6"/>
    <p:sldId id="459" r:id="rId7"/>
    <p:sldId id="469" r:id="rId8"/>
    <p:sldId id="446" r:id="rId9"/>
    <p:sldId id="457" r:id="rId10"/>
    <p:sldId id="483" r:id="rId11"/>
    <p:sldId id="264" r:id="rId12"/>
    <p:sldId id="485" r:id="rId13"/>
    <p:sldId id="257" r:id="rId14"/>
    <p:sldId id="258" r:id="rId15"/>
    <p:sldId id="261" r:id="rId16"/>
    <p:sldId id="262" r:id="rId17"/>
  </p:sldIdLst>
  <p:sldSz cx="9144000" cy="5143500" type="screen16x9"/>
  <p:notesSz cx="6858000" cy="9144000"/>
  <p:embeddedFontLst>
    <p:embeddedFont>
      <p:font typeface="Anonymous Pro" panose="020B0604020202020204" charset="0"/>
      <p:regular r:id="rId19"/>
      <p:bold r:id="rId20"/>
      <p:italic r:id="rId21"/>
      <p:boldItalic r:id="rId22"/>
    </p:embeddedFont>
    <p:embeddedFont>
      <p:font typeface="Montserrat Medium" panose="00000600000000000000" pitchFamily="2" charset="0"/>
      <p:regular r:id="rId23"/>
      <p:bold r:id="rId24"/>
      <p:italic r:id="rId25"/>
      <p:boldItalic r:id="rId26"/>
    </p:embeddedFont>
    <p:embeddedFont>
      <p:font typeface="Source Sans Pro" panose="020B0503030403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9" roundtripDataSignature="AMtx7mhGFVVCMCg2WZHQuFnJAQLdcMCaT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3F79114-99F5-4343-9DF8-BA9E2679C857}">
  <a:tblStyle styleId="{53F79114-99F5-4343-9DF8-BA9E2679C85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057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401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capítulo 2">
  <p:cSld name="Slide de capítulo 2">
    <p:bg>
      <p:bgPr>
        <a:solidFill>
          <a:srgbClr val="1DB702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90500" y="190500"/>
            <a:ext cx="5551500" cy="234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F2D5"/>
              </a:buClr>
              <a:buSzPts val="10400"/>
              <a:buNone/>
              <a:defRPr sz="5201">
                <a:solidFill>
                  <a:srgbClr val="E1F2D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520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520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520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520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520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520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520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400"/>
              <a:buNone/>
              <a:defRPr sz="5201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90500" y="3598088"/>
            <a:ext cx="4109850" cy="132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F2D5"/>
              </a:buClr>
              <a:buSzPts val="2400"/>
              <a:buNone/>
              <a:defRPr sz="1200">
                <a:solidFill>
                  <a:srgbClr val="E1F2D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F2D5"/>
              </a:buClr>
              <a:buSzPts val="2400"/>
              <a:buNone/>
              <a:defRPr sz="1200">
                <a:solidFill>
                  <a:srgbClr val="E1F2D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F2D5"/>
              </a:buClr>
              <a:buSzPts val="2400"/>
              <a:buNone/>
              <a:defRPr sz="1200">
                <a:solidFill>
                  <a:srgbClr val="E1F2D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F2D5"/>
              </a:buClr>
              <a:buSzPts val="2400"/>
              <a:buNone/>
              <a:defRPr sz="1200">
                <a:solidFill>
                  <a:srgbClr val="E1F2D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F2D5"/>
              </a:buClr>
              <a:buSzPts val="2400"/>
              <a:buNone/>
              <a:defRPr sz="1200">
                <a:solidFill>
                  <a:srgbClr val="E1F2D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F2D5"/>
              </a:buClr>
              <a:buSzPts val="2400"/>
              <a:buNone/>
              <a:defRPr sz="1200">
                <a:solidFill>
                  <a:srgbClr val="E1F2D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F2D5"/>
              </a:buClr>
              <a:buSzPts val="2400"/>
              <a:buNone/>
              <a:defRPr sz="1200">
                <a:solidFill>
                  <a:srgbClr val="E1F2D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F2D5"/>
              </a:buClr>
              <a:buSzPts val="2400"/>
              <a:buNone/>
              <a:defRPr sz="1200">
                <a:solidFill>
                  <a:srgbClr val="E1F2D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F2D5"/>
              </a:buClr>
              <a:buSzPts val="2400"/>
              <a:buNone/>
              <a:defRPr sz="1200">
                <a:solidFill>
                  <a:srgbClr val="E1F2D5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65285" y="880526"/>
            <a:ext cx="4320095" cy="4126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4527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E296BC-B3AB-895D-7B0F-BF4A0A54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4AB895-3525-1AC7-659D-71B68ADA45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33C4A7-2B1D-D540-64BC-1D1CD09DB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2F44B-636C-4BCE-9D54-F95679C0DC28}" type="datetimeFigureOut">
              <a:rPr lang="pt-BR" smtClean="0"/>
              <a:t>10/03/2024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B371E3-2096-9B33-E297-BF3CA3D30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835FA0C-F467-FA91-6995-10EA2B3E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8EFE7-E01B-4343-A898-51F3372F76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8746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783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7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2" r:id="rId11"/>
    <p:sldLayoutId id="2147483663" r:id="rId12"/>
    <p:sldLayoutId id="2147483664" r:id="rId13"/>
    <p:sldLayoutId id="214748366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3.png"/><Relationship Id="rId7" Type="http://schemas.openxmlformats.org/officeDocument/2006/relationships/image" Target="../media/image37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gif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microsoft.com/office/2007/relationships/hdphoto" Target="../media/hdphoto4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4572000" y="86225"/>
            <a:ext cx="4478327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b="1" dirty="0">
                <a:solidFill>
                  <a:srgbClr val="EB3C9B"/>
                </a:solidFill>
              </a:rPr>
              <a:t>Programando em Python</a:t>
            </a:r>
            <a:endParaRPr dirty="0">
              <a:solidFill>
                <a:srgbClr val="EB3C9B"/>
              </a:solidFill>
            </a:endParaRPr>
          </a:p>
        </p:txBody>
      </p:sp>
      <p:cxnSp>
        <p:nvCxnSpPr>
          <p:cNvPr id="55" name="Google Shape;55;p1"/>
          <p:cNvCxnSpPr/>
          <p:nvPr/>
        </p:nvCxnSpPr>
        <p:spPr>
          <a:xfrm>
            <a:off x="4362850" y="-8425"/>
            <a:ext cx="11400" cy="4725300"/>
          </a:xfrm>
          <a:prstGeom prst="straightConnector1">
            <a:avLst/>
          </a:prstGeom>
          <a:noFill/>
          <a:ln w="19050" cap="flat" cmpd="sng">
            <a:solidFill>
              <a:srgbClr val="CBEB24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6" name="Google Shape;56;p1"/>
          <p:cNvGrpSpPr/>
          <p:nvPr/>
        </p:nvGrpSpPr>
        <p:grpSpPr>
          <a:xfrm>
            <a:off x="7389774" y="3344901"/>
            <a:ext cx="1959000" cy="2028000"/>
            <a:chOff x="7553325" y="3486150"/>
            <a:chExt cx="1959000" cy="2028000"/>
          </a:xfrm>
        </p:grpSpPr>
        <p:sp>
          <p:nvSpPr>
            <p:cNvPr id="57" name="Google Shape;57;p1"/>
            <p:cNvSpPr/>
            <p:nvPr/>
          </p:nvSpPr>
          <p:spPr>
            <a:xfrm>
              <a:off x="7553325" y="3486150"/>
              <a:ext cx="1959000" cy="2028000"/>
            </a:xfrm>
            <a:prstGeom prst="ellipse">
              <a:avLst/>
            </a:prstGeom>
            <a:solidFill>
              <a:srgbClr val="CBEB24">
                <a:alpha val="52941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" name="Google Shape;58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758420" y="3618137"/>
              <a:ext cx="1548700" cy="1622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" name="Google Shape;59;p1"/>
          <p:cNvGrpSpPr/>
          <p:nvPr/>
        </p:nvGrpSpPr>
        <p:grpSpPr>
          <a:xfrm>
            <a:off x="0" y="0"/>
            <a:ext cx="2695500" cy="5143500"/>
            <a:chOff x="0" y="0"/>
            <a:chExt cx="2695500" cy="5143500"/>
          </a:xfrm>
        </p:grpSpPr>
        <p:sp>
          <p:nvSpPr>
            <p:cNvPr id="60" name="Google Shape;60;p1"/>
            <p:cNvSpPr/>
            <p:nvPr/>
          </p:nvSpPr>
          <p:spPr>
            <a:xfrm>
              <a:off x="0" y="0"/>
              <a:ext cx="2695500" cy="5143500"/>
            </a:xfrm>
            <a:prstGeom prst="rect">
              <a:avLst/>
            </a:prstGeom>
            <a:solidFill>
              <a:srgbClr val="EB3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742950" y="723900"/>
              <a:ext cx="1295400" cy="13431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" name="Google Shape;62;p1"/>
          <p:cNvPicPr preferRelativeResize="0"/>
          <p:nvPr/>
        </p:nvPicPr>
        <p:blipFill rotWithShape="1">
          <a:blip r:embed="rId4">
            <a:alphaModFix/>
          </a:blip>
          <a:srcRect b="8717"/>
          <a:stretch/>
        </p:blipFill>
        <p:spPr>
          <a:xfrm>
            <a:off x="1102671" y="1019917"/>
            <a:ext cx="2189651" cy="29989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"/>
          <p:cNvGrpSpPr/>
          <p:nvPr/>
        </p:nvGrpSpPr>
        <p:grpSpPr>
          <a:xfrm>
            <a:off x="5044313" y="2354225"/>
            <a:ext cx="3533700" cy="461700"/>
            <a:chOff x="5029200" y="2136150"/>
            <a:chExt cx="3533700" cy="461700"/>
          </a:xfrm>
        </p:grpSpPr>
        <p:sp>
          <p:nvSpPr>
            <p:cNvPr id="64" name="Google Shape;64;p1"/>
            <p:cNvSpPr/>
            <p:nvPr/>
          </p:nvSpPr>
          <p:spPr>
            <a:xfrm>
              <a:off x="5029200" y="2171700"/>
              <a:ext cx="3533700" cy="390600"/>
            </a:xfrm>
            <a:prstGeom prst="roundRect">
              <a:avLst>
                <a:gd name="adj" fmla="val 16667"/>
              </a:avLst>
            </a:prstGeom>
            <a:solidFill>
              <a:srgbClr val="EB3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"/>
            <p:cNvSpPr txBox="1"/>
            <p:nvPr/>
          </p:nvSpPr>
          <p:spPr>
            <a:xfrm>
              <a:off x="5145175" y="2136150"/>
              <a:ext cx="3307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 dirty="0">
                <a:solidFill>
                  <a:schemeClr val="lt1"/>
                </a:solidFill>
                <a:latin typeface="Anonymous Pro"/>
                <a:ea typeface="Anonymous Pro"/>
                <a:cs typeface="Anonymous Pro"/>
                <a:sym typeface="Anonymous Pro"/>
              </a:endParaRPr>
            </a:p>
          </p:txBody>
        </p:sp>
      </p:grpSp>
      <p:sp>
        <p:nvSpPr>
          <p:cNvPr id="2" name="Google Shape;70;p2">
            <a:extLst>
              <a:ext uri="{FF2B5EF4-FFF2-40B4-BE49-F238E27FC236}">
                <a16:creationId xmlns:a16="http://schemas.microsoft.com/office/drawing/2014/main" id="{80D52A4D-9987-9BEA-8D2C-B0B30F735986}"/>
              </a:ext>
            </a:extLst>
          </p:cNvPr>
          <p:cNvSpPr txBox="1">
            <a:spLocks/>
          </p:cNvSpPr>
          <p:nvPr/>
        </p:nvSpPr>
        <p:spPr>
          <a:xfrm>
            <a:off x="3008960" y="4595992"/>
            <a:ext cx="3304500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pt-BR" sz="2000" b="1" dirty="0">
                <a:solidFill>
                  <a:srgbClr val="EB3C9B"/>
                </a:solidFill>
              </a:rPr>
              <a:t>Profº: Cristiano Benites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531A0F5-8308-1E55-4639-D711D9386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2" y="112398"/>
            <a:ext cx="2084761" cy="16198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6168AC4-AFE6-8920-8222-7396DE209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842" y="171519"/>
            <a:ext cx="2338700" cy="1724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3625E25-14E4-0821-26D6-AE54BD665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4" y="3639852"/>
            <a:ext cx="1997527" cy="1454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1CDDBEC-3098-D464-4B63-6155A5889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081" y="1962745"/>
            <a:ext cx="2084761" cy="15391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098" name="Picture 2" descr="Pixilart - LOADING GIF by wicked-flame">
            <a:extLst>
              <a:ext uri="{FF2B5EF4-FFF2-40B4-BE49-F238E27FC236}">
                <a16:creationId xmlns:a16="http://schemas.microsoft.com/office/drawing/2014/main" id="{5A150E17-4C20-CB8B-58B0-E275D03B7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215" y="2617228"/>
            <a:ext cx="1254065" cy="125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ythona GIFs - Get the best GIF on GIPHY">
            <a:extLst>
              <a:ext uri="{FF2B5EF4-FFF2-40B4-BE49-F238E27FC236}">
                <a16:creationId xmlns:a16="http://schemas.microsoft.com/office/drawing/2014/main" id="{35DE6F5B-B0A0-E30B-F7CA-DE262077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354" y="1210444"/>
            <a:ext cx="1517244" cy="150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7 GIF, original designer animated image | Funimada.com">
            <a:extLst>
              <a:ext uri="{FF2B5EF4-FFF2-40B4-BE49-F238E27FC236}">
                <a16:creationId xmlns:a16="http://schemas.microsoft.com/office/drawing/2014/main" id="{6F277162-FE94-16F7-3D0A-4577D7FCC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596" y="3616529"/>
            <a:ext cx="1467304" cy="146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é-visualização da imagem">
            <a:extLst>
              <a:ext uri="{FF2B5EF4-FFF2-40B4-BE49-F238E27FC236}">
                <a16:creationId xmlns:a16="http://schemas.microsoft.com/office/drawing/2014/main" id="{BB08BA03-643E-AF69-0D71-363D4345A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697" y="2709974"/>
            <a:ext cx="2116445" cy="2201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A09260-22C5-6844-6F2A-8701BC2B26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1403" y="1033944"/>
            <a:ext cx="1685955" cy="23326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435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 txBox="1"/>
          <p:nvPr/>
        </p:nvSpPr>
        <p:spPr>
          <a:xfrm>
            <a:off x="923424" y="256900"/>
            <a:ext cx="6353399" cy="1277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100"/>
              <a:buFont typeface="Arial"/>
              <a:buNone/>
            </a:pPr>
            <a:r>
              <a:rPr lang="pt-BR" sz="7100" b="1" i="0" u="none" strike="noStrike" cap="none" dirty="0">
                <a:solidFill>
                  <a:srgbClr val="EB3C9B"/>
                </a:solidFill>
                <a:latin typeface="Arial"/>
                <a:ea typeface="Arial"/>
                <a:cs typeface="Arial"/>
                <a:sym typeface="Arial"/>
              </a:rPr>
              <a:t>Qual a boa?</a:t>
            </a:r>
            <a:endParaRPr sz="7100" b="1" i="0" u="none" strike="noStrike" cap="none" dirty="0">
              <a:solidFill>
                <a:srgbClr val="EB3C9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9"/>
          <p:cNvCxnSpPr/>
          <p:nvPr/>
        </p:nvCxnSpPr>
        <p:spPr>
          <a:xfrm>
            <a:off x="-409300" y="1454175"/>
            <a:ext cx="7230900" cy="0"/>
          </a:xfrm>
          <a:prstGeom prst="straightConnector1">
            <a:avLst/>
          </a:prstGeom>
          <a:noFill/>
          <a:ln w="19050" cap="flat" cmpd="sng">
            <a:solidFill>
              <a:srgbClr val="CBEB2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7" name="Google Shape;197;p9"/>
          <p:cNvSpPr txBox="1"/>
          <p:nvPr/>
        </p:nvSpPr>
        <p:spPr>
          <a:xfrm>
            <a:off x="2959200" y="1540667"/>
            <a:ext cx="2836800" cy="672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pt-BR" sz="2600" b="0" i="0" u="none" strike="noStrike" cap="none" dirty="0">
                <a:solidFill>
                  <a:srgbClr val="EB3C9B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Dicionários!</a:t>
            </a:r>
            <a:endParaRPr sz="2600" b="0" i="0" u="none" strike="noStrike" cap="none" dirty="0">
              <a:solidFill>
                <a:srgbClr val="EB3C9B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0" y="2305700"/>
            <a:ext cx="9157500" cy="2837700"/>
          </a:xfrm>
          <a:prstGeom prst="rect">
            <a:avLst/>
          </a:prstGeom>
          <a:solidFill>
            <a:srgbClr val="CBEB2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477925" y="3742900"/>
            <a:ext cx="6016200" cy="1400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786000" y="2355650"/>
            <a:ext cx="7585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1" i="0" u="none" strike="noStrike" cap="none" dirty="0">
                <a:solidFill>
                  <a:schemeClr val="dk1"/>
                </a:solidFill>
                <a:latin typeface="Anonymous Pro"/>
                <a:ea typeface="Anonymous Pro"/>
                <a:cs typeface="Anonymous Pro"/>
                <a:sym typeface="Anonymous Pro"/>
              </a:rPr>
              <a:t>Fundamentos dos dicionários.</a:t>
            </a:r>
            <a:endParaRPr sz="1200" b="1" i="0" u="none" strike="noStrike" cap="none" dirty="0">
              <a:solidFill>
                <a:srgbClr val="000000"/>
              </a:solidFill>
              <a:latin typeface="Anonymous Pro"/>
              <a:ea typeface="Anonymous Pro"/>
              <a:cs typeface="Anonymous Pro"/>
              <a:sym typeface="Anonymous Pro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2078125" y="4147550"/>
            <a:ext cx="6353400" cy="995700"/>
          </a:xfrm>
          <a:prstGeom prst="roundRect">
            <a:avLst>
              <a:gd name="adj" fmla="val 16667"/>
            </a:avLst>
          </a:prstGeom>
          <a:solidFill>
            <a:srgbClr val="EB3C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804177" y="3748501"/>
            <a:ext cx="655350" cy="217869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Dictionary GIF - Conseguir o melhor gif em GIFER">
            <a:extLst>
              <a:ext uri="{FF2B5EF4-FFF2-40B4-BE49-F238E27FC236}">
                <a16:creationId xmlns:a16="http://schemas.microsoft.com/office/drawing/2014/main" id="{38834EA8-DB7C-19C3-87F7-857127BEB5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4" descr="Dictionary GIF - Conseguir o melhor gif em GIFER">
            <a:extLst>
              <a:ext uri="{FF2B5EF4-FFF2-40B4-BE49-F238E27FC236}">
                <a16:creationId xmlns:a16="http://schemas.microsoft.com/office/drawing/2014/main" id="{5EFC01D3-F3BE-D0F3-A238-D2FB9A230A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 descr="Desenho de personagem&#10;&#10;Descrição gerada automaticamente com confiança baixa">
            <a:extLst>
              <a:ext uri="{FF2B5EF4-FFF2-40B4-BE49-F238E27FC236}">
                <a16:creationId xmlns:a16="http://schemas.microsoft.com/office/drawing/2014/main" id="{64F089B9-9CB9-B042-3275-32895F541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487" y="2903343"/>
            <a:ext cx="2923024" cy="222880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993600" y="2465217"/>
            <a:ext cx="7579251" cy="10414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buSzPts val="7100"/>
            </a:pPr>
            <a:r>
              <a:rPr lang="en-US" sz="3200" b="1" dirty="0">
                <a:solidFill>
                  <a:srgbClr val="EB3C9B"/>
                </a:solidFill>
              </a:rPr>
              <a:t>O que são dicionários </a:t>
            </a:r>
            <a:r>
              <a:rPr lang="en-US" sz="3200" b="1" dirty="0" err="1">
                <a:solidFill>
                  <a:srgbClr val="EB3C9B"/>
                </a:solidFill>
              </a:rPr>
              <a:t>em</a:t>
            </a:r>
            <a:r>
              <a:rPr lang="en-US" sz="3200" b="1" dirty="0">
                <a:solidFill>
                  <a:srgbClr val="EB3C9B"/>
                </a:solidFill>
              </a:rPr>
              <a:t> Python</a:t>
            </a:r>
          </a:p>
        </p:txBody>
      </p:sp>
      <p:sp>
        <p:nvSpPr>
          <p:cNvPr id="6" name="Text 2"/>
          <p:cNvSpPr/>
          <p:nvPr/>
        </p:nvSpPr>
        <p:spPr>
          <a:xfrm>
            <a:off x="429574" y="3659985"/>
            <a:ext cx="8284851" cy="666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60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 Python, dicionários são estruturas de dados que mapeiam chaves a valores, permitindo o acesso eficiente e flexível aos dados. </a:t>
            </a:r>
          </a:p>
          <a:p>
            <a:pPr>
              <a:lnSpc>
                <a:spcPts val="1749"/>
              </a:lnSpc>
            </a:pPr>
            <a:endParaRPr lang="en-US" sz="1600" spc="-22" dirty="0">
              <a:solidFill>
                <a:srgbClr val="272525"/>
              </a:solidFill>
              <a:latin typeface="Source Sans Pro" pitchFamily="34" charset="0"/>
              <a:ea typeface="Source Sans Pro" pitchFamily="34" charset="-122"/>
              <a:cs typeface="Source Sans Pro" pitchFamily="34" charset="-120"/>
            </a:endParaRPr>
          </a:p>
          <a:p>
            <a:pPr>
              <a:lnSpc>
                <a:spcPts val="1749"/>
              </a:lnSpc>
            </a:pPr>
            <a:r>
              <a:rPr lang="en-US" sz="160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Eles são compostos por pares "</a:t>
            </a:r>
            <a:r>
              <a:rPr lang="en-US" sz="1600" b="1" i="1" dirty="0">
                <a:solidFill>
                  <a:srgbClr val="92D050"/>
                </a:solidFill>
              </a:rPr>
              <a:t>chave: valor</a:t>
            </a:r>
            <a:r>
              <a:rPr lang="en-US" sz="160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 e são amplamente utilizados para diversas aplicações.</a:t>
            </a:r>
            <a:endParaRPr lang="en-US" sz="1600" dirty="0"/>
          </a:p>
        </p:txBody>
      </p:sp>
      <p:pic>
        <p:nvPicPr>
          <p:cNvPr id="2050" name="Picture 2" descr="Referência dicionário | Python para Data Science: Funções, Pacotes e Pandas  | Solucionado">
            <a:extLst>
              <a:ext uri="{FF2B5EF4-FFF2-40B4-BE49-F238E27FC236}">
                <a16:creationId xmlns:a16="http://schemas.microsoft.com/office/drawing/2014/main" id="{68D6FEAB-1FB8-FF00-D3B8-066ABDAF2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763" y="601135"/>
            <a:ext cx="3439237" cy="154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340174" y="579697"/>
            <a:ext cx="4126483" cy="4339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buSzPts val="7100"/>
            </a:pPr>
            <a:r>
              <a:rPr lang="en-US" sz="3200" b="1" dirty="0">
                <a:solidFill>
                  <a:srgbClr val="EB3C9B"/>
                </a:solidFill>
              </a:rPr>
              <a:t>Sintaxe básica de </a:t>
            </a:r>
            <a:r>
              <a:rPr lang="en-US" sz="3200" b="1" dirty="0" err="1">
                <a:solidFill>
                  <a:srgbClr val="EB3C9B"/>
                </a:solidFill>
              </a:rPr>
              <a:t>dicionários</a:t>
            </a:r>
            <a:endParaRPr lang="en-US" sz="3200" b="1" dirty="0">
              <a:solidFill>
                <a:srgbClr val="EB3C9B"/>
              </a:solidFill>
            </a:endParaRPr>
          </a:p>
        </p:txBody>
      </p:sp>
      <p:sp>
        <p:nvSpPr>
          <p:cNvPr id="5" name="Shape 2"/>
          <p:cNvSpPr/>
          <p:nvPr/>
        </p:nvSpPr>
        <p:spPr>
          <a:xfrm>
            <a:off x="647776" y="2093790"/>
            <a:ext cx="312464" cy="312464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pt-BR" sz="875"/>
          </a:p>
        </p:txBody>
      </p:sp>
      <p:sp>
        <p:nvSpPr>
          <p:cNvPr id="6" name="Text 3"/>
          <p:cNvSpPr/>
          <p:nvPr/>
        </p:nvSpPr>
        <p:spPr>
          <a:xfrm>
            <a:off x="746821" y="2119834"/>
            <a:ext cx="114374" cy="260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051"/>
              </a:lnSpc>
            </a:pPr>
            <a:r>
              <a:rPr lang="en-US" sz="1640" b="1" spc="-3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640" dirty="0"/>
          </a:p>
        </p:txBody>
      </p:sp>
      <p:sp>
        <p:nvSpPr>
          <p:cNvPr id="7" name="Text 4"/>
          <p:cNvSpPr/>
          <p:nvPr/>
        </p:nvSpPr>
        <p:spPr>
          <a:xfrm>
            <a:off x="1188428" y="2163144"/>
            <a:ext cx="1525563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1600" b="1" i="1" dirty="0" err="1">
                <a:solidFill>
                  <a:srgbClr val="92D050"/>
                </a:solidFill>
              </a:rPr>
              <a:t>Definição</a:t>
            </a:r>
            <a:endParaRPr lang="en-US" sz="1600" b="1" i="1" dirty="0">
              <a:solidFill>
                <a:srgbClr val="92D05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647776" y="2441749"/>
            <a:ext cx="2075780" cy="1332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094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 dicionários são definidos usando chaves {}. Cada par chave-valor é separado por dois pontos (:), e os pares são separados por vírgulas.</a:t>
            </a:r>
            <a:endParaRPr lang="en-US" sz="1094" dirty="0"/>
          </a:p>
        </p:txBody>
      </p:sp>
      <p:sp>
        <p:nvSpPr>
          <p:cNvPr id="9" name="Shape 6"/>
          <p:cNvSpPr/>
          <p:nvPr/>
        </p:nvSpPr>
        <p:spPr>
          <a:xfrm>
            <a:off x="3583484" y="2141489"/>
            <a:ext cx="312464" cy="312464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pt-BR" sz="875"/>
          </a:p>
        </p:txBody>
      </p:sp>
      <p:sp>
        <p:nvSpPr>
          <p:cNvPr id="10" name="Text 7"/>
          <p:cNvSpPr/>
          <p:nvPr/>
        </p:nvSpPr>
        <p:spPr>
          <a:xfrm>
            <a:off x="3682529" y="2167533"/>
            <a:ext cx="114374" cy="260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051"/>
              </a:lnSpc>
            </a:pPr>
            <a:r>
              <a:rPr lang="en-US" sz="1640" b="1" spc="-3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640" dirty="0"/>
          </a:p>
        </p:txBody>
      </p:sp>
      <p:sp>
        <p:nvSpPr>
          <p:cNvPr id="12" name="Text 9"/>
          <p:cNvSpPr/>
          <p:nvPr/>
        </p:nvSpPr>
        <p:spPr>
          <a:xfrm>
            <a:off x="3583483" y="2489448"/>
            <a:ext cx="2198117" cy="11106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094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Os dicionários podem conter dados de diferentes tipos, incluindo strings, números e até mesmo outras estruturas de dados.</a:t>
            </a:r>
            <a:endParaRPr lang="en-US" sz="1094" dirty="0"/>
          </a:p>
        </p:txBody>
      </p:sp>
      <p:sp>
        <p:nvSpPr>
          <p:cNvPr id="13" name="Shape 10"/>
          <p:cNvSpPr/>
          <p:nvPr/>
        </p:nvSpPr>
        <p:spPr>
          <a:xfrm>
            <a:off x="6420295" y="2177058"/>
            <a:ext cx="312464" cy="312464"/>
          </a:xfrm>
          <a:prstGeom prst="roundRect">
            <a:avLst>
              <a:gd name="adj" fmla="val 20000"/>
            </a:avLst>
          </a:prstGeom>
          <a:solidFill>
            <a:srgbClr val="EBD0FB"/>
          </a:solidFill>
          <a:ln w="7620">
            <a:solidFill>
              <a:srgbClr val="D1B6E1"/>
            </a:solidFill>
            <a:prstDash val="solid"/>
          </a:ln>
        </p:spPr>
        <p:txBody>
          <a:bodyPr/>
          <a:lstStyle/>
          <a:p>
            <a:endParaRPr lang="pt-BR" sz="875"/>
          </a:p>
        </p:txBody>
      </p:sp>
      <p:sp>
        <p:nvSpPr>
          <p:cNvPr id="14" name="Text 11"/>
          <p:cNvSpPr/>
          <p:nvPr/>
        </p:nvSpPr>
        <p:spPr>
          <a:xfrm>
            <a:off x="6519340" y="2203102"/>
            <a:ext cx="114374" cy="260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>
              <a:lnSpc>
                <a:spcPts val="2051"/>
              </a:lnSpc>
            </a:pPr>
            <a:r>
              <a:rPr lang="en-US" sz="1640" b="1" spc="-33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640" dirty="0"/>
          </a:p>
        </p:txBody>
      </p:sp>
      <p:sp>
        <p:nvSpPr>
          <p:cNvPr id="16" name="Text 13"/>
          <p:cNvSpPr/>
          <p:nvPr/>
        </p:nvSpPr>
        <p:spPr>
          <a:xfrm>
            <a:off x="6519340" y="2742008"/>
            <a:ext cx="2075779" cy="88850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094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As chaves devem ser de um tipo de dados imutável, como strings, números ou tuplas.</a:t>
            </a:r>
            <a:endParaRPr lang="en-US" sz="1094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A55ACFA0-FF18-5444-150D-D44371A02AD0}"/>
              </a:ext>
            </a:extLst>
          </p:cNvPr>
          <p:cNvSpPr/>
          <p:nvPr/>
        </p:nvSpPr>
        <p:spPr>
          <a:xfrm>
            <a:off x="3941094" y="2146214"/>
            <a:ext cx="1525563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1600" b="1" i="1" dirty="0">
                <a:solidFill>
                  <a:srgbClr val="92D050"/>
                </a:solidFill>
              </a:rPr>
              <a:t>Tipo de dados</a:t>
            </a:r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BA5E0302-1E98-9633-B5FC-25AACA569DF9}"/>
              </a:ext>
            </a:extLst>
          </p:cNvPr>
          <p:cNvSpPr/>
          <p:nvPr/>
        </p:nvSpPr>
        <p:spPr>
          <a:xfrm>
            <a:off x="6794447" y="2163144"/>
            <a:ext cx="1525563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1600" b="1" i="1" dirty="0" err="1">
                <a:solidFill>
                  <a:srgbClr val="92D050"/>
                </a:solidFill>
              </a:rPr>
              <a:t>Imutabilidade</a:t>
            </a:r>
            <a:r>
              <a:rPr lang="en-US" sz="1600" b="1" i="1" dirty="0">
                <a:solidFill>
                  <a:srgbClr val="92D050"/>
                </a:solidFill>
              </a:rPr>
              <a:t> das </a:t>
            </a:r>
          </a:p>
          <a:p>
            <a:pPr>
              <a:lnSpc>
                <a:spcPts val="1709"/>
              </a:lnSpc>
            </a:pPr>
            <a:r>
              <a:rPr lang="en-US" sz="1600" b="1" i="1" dirty="0" err="1">
                <a:solidFill>
                  <a:srgbClr val="92D050"/>
                </a:solidFill>
              </a:rPr>
              <a:t>chaves</a:t>
            </a:r>
            <a:endParaRPr lang="en-US" sz="1600" b="1" i="1" dirty="0">
              <a:solidFill>
                <a:srgbClr val="92D05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68543" y="2675803"/>
            <a:ext cx="5203999" cy="4339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buSzPts val="7100"/>
            </a:pPr>
            <a:r>
              <a:rPr lang="en-US" sz="3200" b="1" dirty="0">
                <a:solidFill>
                  <a:srgbClr val="EB3C9B"/>
                </a:solidFill>
              </a:rPr>
              <a:t>Acessando valores em um </a:t>
            </a:r>
            <a:r>
              <a:rPr lang="en-US" sz="3200" b="1" dirty="0" err="1">
                <a:solidFill>
                  <a:srgbClr val="EB3C9B"/>
                </a:solidFill>
              </a:rPr>
              <a:t>dicionário</a:t>
            </a:r>
            <a:endParaRPr lang="en-US" sz="3200" b="1" dirty="0">
              <a:solidFill>
                <a:srgbClr val="EB3C9B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848543" y="4062140"/>
            <a:ext cx="2934816" cy="4442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20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Utilize a chave dentro de colchetes para acessar o valor associado a essa chave no dicionário.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24455" y="4062140"/>
            <a:ext cx="3527802" cy="6663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749"/>
              </a:lnSpc>
            </a:pPr>
            <a:r>
              <a:rPr lang="en-US" sz="1200" spc="-2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 método .get() permite acessar um valor associado a uma chave, com a opção de retorno de um valor padrão se a chave não existir.</a:t>
            </a:r>
            <a:endParaRPr lang="en-US" sz="1200" dirty="0"/>
          </a:p>
        </p:txBody>
      </p:sp>
      <p:sp>
        <p:nvSpPr>
          <p:cNvPr id="2" name="Text 4">
            <a:extLst>
              <a:ext uri="{FF2B5EF4-FFF2-40B4-BE49-F238E27FC236}">
                <a16:creationId xmlns:a16="http://schemas.microsoft.com/office/drawing/2014/main" id="{62BA3692-3109-B250-08BB-8394164B34D6}"/>
              </a:ext>
            </a:extLst>
          </p:cNvPr>
          <p:cNvSpPr/>
          <p:nvPr/>
        </p:nvSpPr>
        <p:spPr>
          <a:xfrm>
            <a:off x="1224428" y="3608064"/>
            <a:ext cx="1525563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1600" b="1" i="1" dirty="0">
                <a:solidFill>
                  <a:srgbClr val="92D050"/>
                </a:solidFill>
              </a:rPr>
              <a:t>Chaves</a:t>
            </a:r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24D608DF-A672-CB6E-37D0-9FFDD082D4E6}"/>
              </a:ext>
            </a:extLst>
          </p:cNvPr>
          <p:cNvSpPr/>
          <p:nvPr/>
        </p:nvSpPr>
        <p:spPr>
          <a:xfrm>
            <a:off x="5372828" y="3499568"/>
            <a:ext cx="1525563" cy="216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1709"/>
              </a:lnSpc>
            </a:pPr>
            <a:r>
              <a:rPr lang="en-US" sz="1600" b="1" i="1" dirty="0">
                <a:solidFill>
                  <a:srgbClr val="92D050"/>
                </a:solidFill>
              </a:rPr>
              <a:t>.get() </a:t>
            </a:r>
            <a:r>
              <a:rPr lang="en-US" sz="1600" b="1" i="1" dirty="0" err="1">
                <a:solidFill>
                  <a:srgbClr val="92D050"/>
                </a:solidFill>
              </a:rPr>
              <a:t>Método</a:t>
            </a:r>
            <a:endParaRPr lang="en-US" sz="1600" b="1" i="1" dirty="0">
              <a:solidFill>
                <a:srgbClr val="92D050"/>
              </a:solidFill>
            </a:endParaRPr>
          </a:p>
        </p:txBody>
      </p:sp>
      <p:sp>
        <p:nvSpPr>
          <p:cNvPr id="9" name="AutoShape 2" descr="A Função `dict` e a Criação de Novos Dicionários em Python">
            <a:extLst>
              <a:ext uri="{FF2B5EF4-FFF2-40B4-BE49-F238E27FC236}">
                <a16:creationId xmlns:a16="http://schemas.microsoft.com/office/drawing/2014/main" id="{3A8D243C-65CE-7CBF-931D-4E9CB0CD62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AD0503A2-FBED-569C-FA6A-1EB0EF98E4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56" t="18906" r="15555" b="17179"/>
          <a:stretch/>
        </p:blipFill>
        <p:spPr>
          <a:xfrm>
            <a:off x="2421451" y="306835"/>
            <a:ext cx="3996298" cy="20856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1795428" y="179186"/>
            <a:ext cx="4428158" cy="4339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417"/>
              </a:lnSpc>
            </a:pPr>
            <a:r>
              <a:rPr lang="en-US" sz="2734" b="1" spc="-54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Métodos úteis para dicionários</a:t>
            </a:r>
            <a:endParaRPr lang="en-US" sz="2734" dirty="0"/>
          </a:p>
        </p:txBody>
      </p:sp>
      <p:pic>
        <p:nvPicPr>
          <p:cNvPr id="2" name="Picture 2" descr="Python Dictionary Iteration: Advanced Tips &amp; Tricks – Real Python">
            <a:extLst>
              <a:ext uri="{FF2B5EF4-FFF2-40B4-BE49-F238E27FC236}">
                <a16:creationId xmlns:a16="http://schemas.microsoft.com/office/drawing/2014/main" id="{E4ED6088-6A2B-04F5-9164-9C1512F9E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56" y="830742"/>
            <a:ext cx="7348572" cy="413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1251222" y="3014730"/>
            <a:ext cx="5532760" cy="3935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>
              <a:lnSpc>
                <a:spcPts val="3099"/>
              </a:lnSpc>
            </a:pPr>
            <a:r>
              <a:rPr lang="en-US" sz="2479" b="1" spc="-49" dirty="0">
                <a:solidFill>
                  <a:srgbClr val="FF75D3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Exemplos de uso de dicionários em Python</a:t>
            </a:r>
            <a:endParaRPr lang="en-US" sz="247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420" y="3597094"/>
            <a:ext cx="1876574" cy="50370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420329" y="4289665"/>
            <a:ext cx="1624757" cy="3933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549"/>
              </a:lnSpc>
            </a:pPr>
            <a:r>
              <a:rPr lang="en-US" sz="1239" b="1" spc="-2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Gerenciamento de Contatos</a:t>
            </a:r>
            <a:endParaRPr lang="en-US" sz="1239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0994" y="3597094"/>
            <a:ext cx="1876648" cy="50370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296903" y="4289665"/>
            <a:ext cx="1624831" cy="3933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549"/>
              </a:lnSpc>
            </a:pPr>
            <a:r>
              <a:rPr lang="en-US" sz="1239" b="1" spc="-2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Contagem de Ocorrências</a:t>
            </a:r>
            <a:endParaRPr lang="en-US" sz="1239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642" y="3597094"/>
            <a:ext cx="1876648" cy="50370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173551" y="4289665"/>
            <a:ext cx="1624831" cy="3933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1549"/>
              </a:lnSpc>
            </a:pPr>
            <a:r>
              <a:rPr lang="en-US" sz="1239" b="1" spc="-25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Configurações de Aplicativos</a:t>
            </a:r>
            <a:endParaRPr lang="en-US" sz="1239" dirty="0"/>
          </a:p>
        </p:txBody>
      </p:sp>
      <p:pic>
        <p:nvPicPr>
          <p:cNvPr id="1026" name="Picture 2" descr="Dicionários em Python: o que são e como utilizar | Asimov Academy">
            <a:extLst>
              <a:ext uri="{FF2B5EF4-FFF2-40B4-BE49-F238E27FC236}">
                <a16:creationId xmlns:a16="http://schemas.microsoft.com/office/drawing/2014/main" id="{DC0A5405-A7A1-E08A-479E-B48491BF6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88" t="17179" r="10083" b="16639"/>
          <a:stretch/>
        </p:blipFill>
        <p:spPr bwMode="auto">
          <a:xfrm>
            <a:off x="1827177" y="316482"/>
            <a:ext cx="4547991" cy="211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8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 1">
            <a:extLst>
              <a:ext uri="{FF2B5EF4-FFF2-40B4-BE49-F238E27FC236}">
                <a16:creationId xmlns:a16="http://schemas.microsoft.com/office/drawing/2014/main" id="{A6A621F7-0A41-483F-83A3-3524E37628FE}"/>
              </a:ext>
            </a:extLst>
          </p:cNvPr>
          <p:cNvSpPr/>
          <p:nvPr/>
        </p:nvSpPr>
        <p:spPr>
          <a:xfrm>
            <a:off x="4901610" y="1041991"/>
            <a:ext cx="4239505" cy="375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2" descr="Resultado de imagem para desenho de um homem surdo com aparelho auditivo">
            <a:extLst>
              <a:ext uri="{FF2B5EF4-FFF2-40B4-BE49-F238E27FC236}">
                <a16:creationId xmlns:a16="http://schemas.microsoft.com/office/drawing/2014/main" id="{1758942C-3FD1-4663-9A20-58AC656E1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54" t="5679" r="12705" b="4087"/>
          <a:stretch/>
        </p:blipFill>
        <p:spPr bwMode="auto">
          <a:xfrm flipH="1">
            <a:off x="5188468" y="-438055"/>
            <a:ext cx="5127614" cy="639009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ÓTON REDONDO 7.62CM DEFICIENTE AUDITIVO | Zazzle Brasil">
            <a:extLst>
              <a:ext uri="{FF2B5EF4-FFF2-40B4-BE49-F238E27FC236}">
                <a16:creationId xmlns:a16="http://schemas.microsoft.com/office/drawing/2014/main" id="{F8C61BA3-B3A3-CAB4-6A37-EB7BCE0C1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174" b="87888" l="25466" r="88199">
                        <a14:foregroundMark x1="44876" y1="34317" x2="35870" y2="54037"/>
                        <a14:foregroundMark x1="35870" y1="54037" x2="34783" y2="60093"/>
                        <a14:foregroundMark x1="61025" y1="30435" x2="74534" y2="42857"/>
                        <a14:foregroundMark x1="74534" y1="42857" x2="79969" y2="52950"/>
                        <a14:foregroundMark x1="62422" y1="27174" x2="75621" y2="36957"/>
                        <a14:foregroundMark x1="75621" y1="36957" x2="81677" y2="46273"/>
                        <a14:foregroundMark x1="44099" y1="80901" x2="68478" y2="83696"/>
                        <a14:foregroundMark x1="68478" y1="83696" x2="80252" y2="78634"/>
                        <a14:foregroundMark x1="85929" y1="67823" x2="76863" y2="65373"/>
                        <a14:foregroundMark x1="28106" y1="57453" x2="40528" y2="80590"/>
                        <a14:foregroundMark x1="25621" y1="54814" x2="27950" y2="62422"/>
                        <a14:foregroundMark x1="87888" y1="55745" x2="86646" y2="61491"/>
                        <a14:foregroundMark x1="49068" y1="85559" x2="60714" y2="85248"/>
                        <a14:foregroundMark x1="60714" y1="85248" x2="61646" y2="85248"/>
                        <a14:foregroundMark x1="55124" y1="87888" x2="55124" y2="87888"/>
                        <a14:foregroundMark x1="55124" y1="87888" x2="55901" y2="87267"/>
                        <a14:foregroundMark x1="52640" y1="87888" x2="52640" y2="87888"/>
                        <a14:backgroundMark x1="87578" y1="70031" x2="82298" y2="80435"/>
                        <a14:backgroundMark x1="82298" y1="80435" x2="82298" y2="80435"/>
                        <a14:backgroundMark x1="88665" y1="68012" x2="86180" y2="75000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88" t="21625" r="9283" b="8543"/>
          <a:stretch/>
        </p:blipFill>
        <p:spPr bwMode="auto">
          <a:xfrm>
            <a:off x="1689224" y="2561177"/>
            <a:ext cx="810164" cy="842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m do perfil">
            <a:extLst>
              <a:ext uri="{FF2B5EF4-FFF2-40B4-BE49-F238E27FC236}">
                <a16:creationId xmlns:a16="http://schemas.microsoft.com/office/drawing/2014/main" id="{AB962C99-0814-0B4B-B866-12982A53C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63" y="1336192"/>
            <a:ext cx="1646390" cy="1646390"/>
          </a:xfrm>
          <a:prstGeom prst="ellipse">
            <a:avLst/>
          </a:prstGeom>
          <a:ln w="63500" cap="rnd">
            <a:solidFill>
              <a:srgbClr val="92D05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70;p2">
            <a:extLst>
              <a:ext uri="{FF2B5EF4-FFF2-40B4-BE49-F238E27FC236}">
                <a16:creationId xmlns:a16="http://schemas.microsoft.com/office/drawing/2014/main" id="{5122FED0-04B6-1C50-C85C-00BA46D9A6D1}"/>
              </a:ext>
            </a:extLst>
          </p:cNvPr>
          <p:cNvSpPr txBox="1">
            <a:spLocks/>
          </p:cNvSpPr>
          <p:nvPr/>
        </p:nvSpPr>
        <p:spPr>
          <a:xfrm>
            <a:off x="2979725" y="1931692"/>
            <a:ext cx="3304500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990"/>
            </a:pPr>
            <a:r>
              <a:rPr lang="pt-BR" sz="2800" b="1" i="1" dirty="0">
                <a:solidFill>
                  <a:srgbClr val="EB3C9B"/>
                </a:solidFill>
              </a:rPr>
              <a:t>Cristiano Benites</a:t>
            </a:r>
            <a:endParaRPr lang="pt-BR" sz="1400" b="1" i="1" dirty="0">
              <a:solidFill>
                <a:srgbClr val="EB3C9B"/>
              </a:solidFill>
            </a:endParaRPr>
          </a:p>
        </p:txBody>
      </p:sp>
      <p:sp>
        <p:nvSpPr>
          <p:cNvPr id="9" name="Google Shape;70;p2">
            <a:extLst>
              <a:ext uri="{FF2B5EF4-FFF2-40B4-BE49-F238E27FC236}">
                <a16:creationId xmlns:a16="http://schemas.microsoft.com/office/drawing/2014/main" id="{026C07B0-3536-CDC6-149F-E2B437DDF023}"/>
              </a:ext>
            </a:extLst>
          </p:cNvPr>
          <p:cNvSpPr txBox="1">
            <a:spLocks/>
          </p:cNvSpPr>
          <p:nvPr/>
        </p:nvSpPr>
        <p:spPr>
          <a:xfrm>
            <a:off x="2369743" y="3820706"/>
            <a:ext cx="3914482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pt-BR" sz="1600" b="1" i="1" dirty="0">
                <a:solidFill>
                  <a:srgbClr val="EB3C9B"/>
                </a:solidFill>
              </a:rPr>
              <a:t>Deficiente auditivo * Grau profundo</a:t>
            </a:r>
          </a:p>
          <a:p>
            <a:pPr>
              <a:buSzPts val="990"/>
            </a:pPr>
            <a:r>
              <a:rPr lang="pt-BR" sz="2000" b="1" i="1" dirty="0">
                <a:solidFill>
                  <a:srgbClr val="92D050"/>
                </a:solidFill>
              </a:rPr>
              <a:t>*CID H91.8</a:t>
            </a:r>
            <a:endParaRPr lang="pt-BR" sz="1100" b="1" i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57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8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turma do china arrancando feijão no dia a dia - YouTube">
            <a:extLst>
              <a:ext uri="{FF2B5EF4-FFF2-40B4-BE49-F238E27FC236}">
                <a16:creationId xmlns:a16="http://schemas.microsoft.com/office/drawing/2014/main" id="{B25CE94F-0DAA-EA44-BFB2-B07DAE84B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5" r="2147" b="31393"/>
          <a:stretch/>
        </p:blipFill>
        <p:spPr bwMode="auto">
          <a:xfrm>
            <a:off x="1044835" y="3294240"/>
            <a:ext cx="3788736" cy="165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quivos trabalho degradante - Rede Brasil Atual">
            <a:extLst>
              <a:ext uri="{FF2B5EF4-FFF2-40B4-BE49-F238E27FC236}">
                <a16:creationId xmlns:a16="http://schemas.microsoft.com/office/drawing/2014/main" id="{4689510B-B71E-4129-9AA6-2E16D6734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9"/>
          <a:stretch/>
        </p:blipFill>
        <p:spPr bwMode="auto">
          <a:xfrm>
            <a:off x="292250" y="825585"/>
            <a:ext cx="2784843" cy="2177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ortadores de cana que querem ser demitidos de usina voltam ao trabalho |  Ribeirão e Franca | G1">
            <a:extLst>
              <a:ext uri="{FF2B5EF4-FFF2-40B4-BE49-F238E27FC236}">
                <a16:creationId xmlns:a16="http://schemas.microsoft.com/office/drawing/2014/main" id="{10845FE4-F41E-F9A6-0B0D-4E5D68EC2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01" y="2797159"/>
            <a:ext cx="2978402" cy="222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AFUBIRA catando algodão - YouTube">
            <a:extLst>
              <a:ext uri="{FF2B5EF4-FFF2-40B4-BE49-F238E27FC236}">
                <a16:creationId xmlns:a16="http://schemas.microsoft.com/office/drawing/2014/main" id="{1BBD40B9-E26F-B84A-9233-317328482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9" t="19965" b="12303"/>
          <a:stretch/>
        </p:blipFill>
        <p:spPr bwMode="auto">
          <a:xfrm>
            <a:off x="5521281" y="672550"/>
            <a:ext cx="3196450" cy="20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794A819-A34F-4667-33B0-787FBAA5ED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350" y="798163"/>
            <a:ext cx="1830442" cy="237747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B6B3A26-E61A-7DA0-FEF1-5B5F31933749}"/>
              </a:ext>
            </a:extLst>
          </p:cNvPr>
          <p:cNvSpPr txBox="1"/>
          <p:nvPr/>
        </p:nvSpPr>
        <p:spPr>
          <a:xfrm>
            <a:off x="2431968" y="10930"/>
            <a:ext cx="2693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800" b="1" i="0" u="none" strike="noStrike" cap="none" dirty="0">
                <a:solidFill>
                  <a:srgbClr val="EB3C9B"/>
                </a:solidFill>
                <a:latin typeface="Arial"/>
                <a:ea typeface="Arial"/>
                <a:cs typeface="Arial"/>
                <a:sym typeface="Arial"/>
              </a:rPr>
              <a:t>Quem sou eu?</a:t>
            </a:r>
            <a:endParaRPr lang="pt-BR" sz="1200" b="1" i="0" u="none" strike="noStrike" cap="none" dirty="0">
              <a:solidFill>
                <a:srgbClr val="EB3C9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40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50;p6">
            <a:extLst>
              <a:ext uri="{FF2B5EF4-FFF2-40B4-BE49-F238E27FC236}">
                <a16:creationId xmlns:a16="http://schemas.microsoft.com/office/drawing/2014/main" id="{A5068298-6365-F561-4383-CFA5AAF77B1D}"/>
              </a:ext>
            </a:extLst>
          </p:cNvPr>
          <p:cNvCxnSpPr/>
          <p:nvPr/>
        </p:nvCxnSpPr>
        <p:spPr>
          <a:xfrm rot="5400000">
            <a:off x="-3714750" y="3152775"/>
            <a:ext cx="8673900" cy="7500"/>
          </a:xfrm>
          <a:prstGeom prst="straightConnector1">
            <a:avLst/>
          </a:prstGeom>
          <a:noFill/>
          <a:ln w="19050" cap="flat" cmpd="sng">
            <a:solidFill>
              <a:srgbClr val="CBEB2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ADAF57AC-3FDD-4398-B900-3D422BA42BF5}"/>
              </a:ext>
            </a:extLst>
          </p:cNvPr>
          <p:cNvCxnSpPr/>
          <p:nvPr/>
        </p:nvCxnSpPr>
        <p:spPr>
          <a:xfrm>
            <a:off x="2888" y="4888589"/>
            <a:ext cx="913822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>
            <a:extLst>
              <a:ext uri="{FF2B5EF4-FFF2-40B4-BE49-F238E27FC236}">
                <a16:creationId xmlns:a16="http://schemas.microsoft.com/office/drawing/2014/main" id="{CA6A2DBE-8718-4AF3-AD13-4A3254524D7E}"/>
              </a:ext>
            </a:extLst>
          </p:cNvPr>
          <p:cNvSpPr txBox="1">
            <a:spLocks/>
          </p:cNvSpPr>
          <p:nvPr/>
        </p:nvSpPr>
        <p:spPr>
          <a:xfrm>
            <a:off x="366588" y="3955467"/>
            <a:ext cx="2693824" cy="50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pt-BR" sz="3273" i="1" dirty="0"/>
          </a:p>
        </p:txBody>
      </p:sp>
      <p:pic>
        <p:nvPicPr>
          <p:cNvPr id="3076" name="Picture 4" descr="Vista frontal de um morador de rua com máscara médica ao ar livre e sacola  plástica | Foto Premium">
            <a:extLst>
              <a:ext uri="{FF2B5EF4-FFF2-40B4-BE49-F238E27FC236}">
                <a16:creationId xmlns:a16="http://schemas.microsoft.com/office/drawing/2014/main" id="{1D118AB6-5E12-AE4C-B62D-8AB197706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89" y="254911"/>
            <a:ext cx="1793825" cy="268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ista frontal de um morador de rua com máscara médica ao ar livre e sacola  plástica | Foto Premium">
            <a:extLst>
              <a:ext uri="{FF2B5EF4-FFF2-40B4-BE49-F238E27FC236}">
                <a16:creationId xmlns:a16="http://schemas.microsoft.com/office/drawing/2014/main" id="{50F9C02E-CA0C-1D40-818F-8A9E16E45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780" b="77395"/>
          <a:stretch/>
        </p:blipFill>
        <p:spPr bwMode="auto">
          <a:xfrm>
            <a:off x="786594" y="360837"/>
            <a:ext cx="953813" cy="82219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 imagem pode conter: 1 pessoa, em pÃ© e Ã¡rea interna">
            <a:extLst>
              <a:ext uri="{FF2B5EF4-FFF2-40B4-BE49-F238E27FC236}">
                <a16:creationId xmlns:a16="http://schemas.microsoft.com/office/drawing/2014/main" id="{8C1ABAA2-95D8-4F10-91C0-C395C4FC1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514" y="1226851"/>
            <a:ext cx="5536695" cy="31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2E8176C-12FC-D660-BEA6-C1B4CE56A622}"/>
              </a:ext>
            </a:extLst>
          </p:cNvPr>
          <p:cNvSpPr txBox="1"/>
          <p:nvPr/>
        </p:nvSpPr>
        <p:spPr>
          <a:xfrm>
            <a:off x="510176" y="3551000"/>
            <a:ext cx="26938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800" b="1" i="0" u="none" strike="noStrike" cap="none" dirty="0">
                <a:solidFill>
                  <a:srgbClr val="EB3C9B"/>
                </a:solidFill>
                <a:latin typeface="Arial"/>
                <a:ea typeface="Arial"/>
                <a:cs typeface="Arial"/>
                <a:sym typeface="Arial"/>
              </a:rPr>
              <a:t>Quem sou eu?</a:t>
            </a:r>
            <a:endParaRPr lang="pt-BR" sz="1200" b="1" i="0" u="none" strike="noStrike" cap="none" dirty="0">
              <a:solidFill>
                <a:srgbClr val="EB3C9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1279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3A1A18E1-E558-FB1F-0C3D-6107EB66F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38"/>
            <a:ext cx="9144000" cy="5105624"/>
          </a:xfrm>
          <a:prstGeom prst="rect">
            <a:avLst/>
          </a:prstGeom>
        </p:spPr>
      </p:pic>
      <p:pic>
        <p:nvPicPr>
          <p:cNvPr id="2054" name="Picture 6" descr="Imagem relacionada">
            <a:extLst>
              <a:ext uri="{FF2B5EF4-FFF2-40B4-BE49-F238E27FC236}">
                <a16:creationId xmlns:a16="http://schemas.microsoft.com/office/drawing/2014/main" id="{1334DFFB-3F66-4B0F-95DA-0AAFB410C4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516" y="3244646"/>
            <a:ext cx="2879593" cy="15357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E1F1F51-8979-98E3-3319-1D4A6E3C5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47" t="9656" b="80096"/>
          <a:stretch/>
        </p:blipFill>
        <p:spPr>
          <a:xfrm>
            <a:off x="4686000" y="101461"/>
            <a:ext cx="4458000" cy="52322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61EB78D-CA35-FE66-36AB-BF0330B8DBB3}"/>
              </a:ext>
            </a:extLst>
          </p:cNvPr>
          <p:cNvSpPr txBox="1"/>
          <p:nvPr/>
        </p:nvSpPr>
        <p:spPr>
          <a:xfrm>
            <a:off x="4273309" y="18938"/>
            <a:ext cx="46728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800" b="1" i="1" u="none" strike="noStrike" cap="none" dirty="0">
                <a:solidFill>
                  <a:srgbClr val="EB3C9B"/>
                </a:solidFill>
                <a:latin typeface="Arial"/>
                <a:ea typeface="Arial"/>
                <a:cs typeface="Arial"/>
                <a:sym typeface="Arial"/>
              </a:rPr>
              <a:t>Formações Acadêmicas</a:t>
            </a:r>
            <a:endParaRPr lang="pt-BR" sz="1200" b="1" i="1" u="none" strike="noStrike" cap="none" dirty="0">
              <a:solidFill>
                <a:srgbClr val="EB3C9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1298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9695EB05-1766-94D9-0E8B-479658F38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91" y="199879"/>
            <a:ext cx="8438619" cy="4743743"/>
          </a:xfrm>
          <a:prstGeom prst="rect">
            <a:avLst/>
          </a:prstGeom>
        </p:spPr>
      </p:pic>
      <p:pic>
        <p:nvPicPr>
          <p:cNvPr id="2" name="Google Shape;732;g12756a563b9_0_95">
            <a:extLst>
              <a:ext uri="{FF2B5EF4-FFF2-40B4-BE49-F238E27FC236}">
                <a16:creationId xmlns:a16="http://schemas.microsoft.com/office/drawing/2014/main" id="{A67D5B1C-B412-61E8-C093-137F69A09A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7738" y="3649951"/>
            <a:ext cx="1428750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EEDA6B6-ADEC-4185-EB7A-F71D7C261E4A}"/>
              </a:ext>
            </a:extLst>
          </p:cNvPr>
          <p:cNvSpPr/>
          <p:nvPr/>
        </p:nvSpPr>
        <p:spPr>
          <a:xfrm>
            <a:off x="590400" y="64800"/>
            <a:ext cx="6609600" cy="44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628899F-225C-4023-A832-8C512496A268}"/>
              </a:ext>
            </a:extLst>
          </p:cNvPr>
          <p:cNvSpPr/>
          <p:nvPr/>
        </p:nvSpPr>
        <p:spPr>
          <a:xfrm>
            <a:off x="590400" y="550121"/>
            <a:ext cx="3362400" cy="44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Google Shape;70;p2">
            <a:extLst>
              <a:ext uri="{FF2B5EF4-FFF2-40B4-BE49-F238E27FC236}">
                <a16:creationId xmlns:a16="http://schemas.microsoft.com/office/drawing/2014/main" id="{F01D4EDA-F6B7-8E9C-69DB-8C6123816A0E}"/>
              </a:ext>
            </a:extLst>
          </p:cNvPr>
          <p:cNvSpPr txBox="1">
            <a:spLocks/>
          </p:cNvSpPr>
          <p:nvPr/>
        </p:nvSpPr>
        <p:spPr>
          <a:xfrm>
            <a:off x="1573539" y="-3418"/>
            <a:ext cx="5183700" cy="553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pt-BR" sz="2660" b="1" i="1" dirty="0">
                <a:solidFill>
                  <a:srgbClr val="EB3C9B"/>
                </a:solidFill>
              </a:rPr>
              <a:t>Músico Profissional</a:t>
            </a:r>
            <a:endParaRPr lang="pt-BR" sz="1220" b="1" i="1" dirty="0">
              <a:solidFill>
                <a:srgbClr val="EB3C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094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4C13C32-CA22-4C49-8AD5-972F43758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41" y="1826811"/>
            <a:ext cx="3571964" cy="207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09E220C-1CF1-4CB5-BB01-97EC23B31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044" y="839221"/>
            <a:ext cx="3478000" cy="1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 mulher que desafiou a teoria de Isaac Newton sobre as cores | Mundo | G1">
            <a:extLst>
              <a:ext uri="{FF2B5EF4-FFF2-40B4-BE49-F238E27FC236}">
                <a16:creationId xmlns:a16="http://schemas.microsoft.com/office/drawing/2014/main" id="{D94EA720-D91F-3977-0A6B-D48FDA643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445" y="2977095"/>
            <a:ext cx="3271198" cy="184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0;p2">
            <a:extLst>
              <a:ext uri="{FF2B5EF4-FFF2-40B4-BE49-F238E27FC236}">
                <a16:creationId xmlns:a16="http://schemas.microsoft.com/office/drawing/2014/main" id="{E51A3133-8241-F29D-4CB4-9FE768855BD7}"/>
              </a:ext>
            </a:extLst>
          </p:cNvPr>
          <p:cNvSpPr txBox="1">
            <a:spLocks/>
          </p:cNvSpPr>
          <p:nvPr/>
        </p:nvSpPr>
        <p:spPr>
          <a:xfrm>
            <a:off x="783004" y="658989"/>
            <a:ext cx="4177795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pt-BR" sz="2660" b="1" dirty="0">
                <a:solidFill>
                  <a:srgbClr val="EB3C9B"/>
                </a:solidFill>
              </a:rPr>
              <a:t>“Estudos IOT e IA...”</a:t>
            </a:r>
            <a:endParaRPr lang="pt-BR" sz="1220" b="1" dirty="0">
              <a:solidFill>
                <a:srgbClr val="EB3C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7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 imagem pode conter: Cristiano Da Silva Benites, em pÃ© e tela">
            <a:extLst>
              <a:ext uri="{FF2B5EF4-FFF2-40B4-BE49-F238E27FC236}">
                <a16:creationId xmlns:a16="http://schemas.microsoft.com/office/drawing/2014/main" id="{9746C3F0-554A-46AC-A9D5-A5FEC2502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6" b="10892"/>
          <a:stretch/>
        </p:blipFill>
        <p:spPr bwMode="auto">
          <a:xfrm>
            <a:off x="1047134" y="1018537"/>
            <a:ext cx="2297139" cy="310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Resultado de imagem para gif iot">
            <a:extLst>
              <a:ext uri="{FF2B5EF4-FFF2-40B4-BE49-F238E27FC236}">
                <a16:creationId xmlns:a16="http://schemas.microsoft.com/office/drawing/2014/main" id="{3C5138A0-4A4A-4A50-940C-D91B3B3FD6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272" y="1018537"/>
            <a:ext cx="4972740" cy="310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507197A-59A4-4C4C-9548-66389B762A61}"/>
              </a:ext>
            </a:extLst>
          </p:cNvPr>
          <p:cNvSpPr txBox="1">
            <a:spLocks/>
          </p:cNvSpPr>
          <p:nvPr/>
        </p:nvSpPr>
        <p:spPr>
          <a:xfrm>
            <a:off x="1509537" y="4528484"/>
            <a:ext cx="6124925" cy="503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6B52"/>
              </a:buClr>
              <a:buSzPts val="2400"/>
              <a:buFont typeface="Verdana"/>
              <a:buNone/>
              <a:defRPr sz="2400" b="1" i="0" u="none" strike="noStrike" cap="none">
                <a:solidFill>
                  <a:srgbClr val="036B5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20000"/>
              </a:lnSpc>
              <a:buClr>
                <a:schemeClr val="dk1"/>
              </a:buClr>
              <a:buSzPts val="990"/>
            </a:pPr>
            <a:r>
              <a:rPr lang="pt-BR" sz="2660" dirty="0">
                <a:solidFill>
                  <a:srgbClr val="EB3C9B"/>
                </a:solidFill>
                <a:latin typeface="Arial"/>
                <a:cs typeface="Arial"/>
                <a:sym typeface="Arial"/>
              </a:rPr>
              <a:t>Palestra SAHE maior evento saúde do mundo</a:t>
            </a:r>
          </a:p>
        </p:txBody>
      </p:sp>
      <p:sp>
        <p:nvSpPr>
          <p:cNvPr id="2" name="Google Shape;70;p2">
            <a:extLst>
              <a:ext uri="{FF2B5EF4-FFF2-40B4-BE49-F238E27FC236}">
                <a16:creationId xmlns:a16="http://schemas.microsoft.com/office/drawing/2014/main" id="{FB093AC1-5C4F-9D5A-0C6A-1AFE2F7805FB}"/>
              </a:ext>
            </a:extLst>
          </p:cNvPr>
          <p:cNvSpPr txBox="1">
            <a:spLocks/>
          </p:cNvSpPr>
          <p:nvPr/>
        </p:nvSpPr>
        <p:spPr>
          <a:xfrm>
            <a:off x="1231041" y="111381"/>
            <a:ext cx="8082625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990"/>
            </a:pPr>
            <a:r>
              <a:rPr lang="pt-BR" sz="2660" b="1" dirty="0">
                <a:solidFill>
                  <a:srgbClr val="EB3C9B"/>
                </a:solidFill>
              </a:rPr>
              <a:t>“Profissional e Palestrante IOT e IA...”</a:t>
            </a:r>
            <a:endParaRPr lang="pt-BR" sz="1220" b="1" dirty="0">
              <a:solidFill>
                <a:srgbClr val="EB3C9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76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95E9E5A-7F3A-4039-B10E-703CD81199EC}"/>
              </a:ext>
            </a:extLst>
          </p:cNvPr>
          <p:cNvSpPr/>
          <p:nvPr/>
        </p:nvSpPr>
        <p:spPr>
          <a:xfrm>
            <a:off x="4922874" y="786810"/>
            <a:ext cx="4221126" cy="39872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C2A561-BF37-4D2E-878F-B81F42ECD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1908" y="124068"/>
            <a:ext cx="6150492" cy="1002600"/>
          </a:xfrm>
        </p:spPr>
        <p:txBody>
          <a:bodyPr>
            <a:normAutofit/>
          </a:bodyPr>
          <a:lstStyle/>
          <a:p>
            <a:pPr algn="l">
              <a:buSzPts val="990"/>
            </a:pPr>
            <a:r>
              <a:rPr lang="pt-BR" sz="4000" b="1" dirty="0">
                <a:solidFill>
                  <a:srgbClr val="EB3C9B"/>
                </a:solidFill>
              </a:rPr>
              <a:t>Palestras Internacionais</a:t>
            </a:r>
          </a:p>
        </p:txBody>
      </p:sp>
      <p:pic>
        <p:nvPicPr>
          <p:cNvPr id="2050" name="Picture 2" descr="API Sanções da ONU com Data Engine - Blog da Cedro">
            <a:extLst>
              <a:ext uri="{FF2B5EF4-FFF2-40B4-BE49-F238E27FC236}">
                <a16:creationId xmlns:a16="http://schemas.microsoft.com/office/drawing/2014/main" id="{95FA4CD0-A5FF-4DCA-8696-29F471C42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4" t="15964" r="15652" b="12368"/>
          <a:stretch/>
        </p:blipFill>
        <p:spPr bwMode="auto">
          <a:xfrm>
            <a:off x="1230466" y="1546510"/>
            <a:ext cx="1844501" cy="14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 que aprendi em Harvard: como funciona o curso OPM? -">
            <a:extLst>
              <a:ext uri="{FF2B5EF4-FFF2-40B4-BE49-F238E27FC236}">
                <a16:creationId xmlns:a16="http://schemas.microsoft.com/office/drawing/2014/main" id="{350C7887-113A-4075-AC1C-6642F8584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19" y="1265921"/>
            <a:ext cx="2682931" cy="177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University-of-Oxford - GameHall">
            <a:extLst>
              <a:ext uri="{FF2B5EF4-FFF2-40B4-BE49-F238E27FC236}">
                <a16:creationId xmlns:a16="http://schemas.microsoft.com/office/drawing/2014/main" id="{6343792B-25FC-40C2-8A3A-F9A2DD3F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253" y="3385540"/>
            <a:ext cx="2929933" cy="175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iversidade de Coimbra - Portugal - Instituto de Estudos Filosóficos |  Relações Internacionais e Interinstitucionais">
            <a:extLst>
              <a:ext uri="{FF2B5EF4-FFF2-40B4-BE49-F238E27FC236}">
                <a16:creationId xmlns:a16="http://schemas.microsoft.com/office/drawing/2014/main" id="{B7787EB7-5DE9-43D4-A123-6FAF3B5E5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62"/>
          <a:stretch/>
        </p:blipFill>
        <p:spPr bwMode="auto">
          <a:xfrm>
            <a:off x="3488414" y="2903744"/>
            <a:ext cx="2792905" cy="615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IC Notícias | Covid-19. Universidade de Coimbra termina avaliação do 1.º  semestre em formato 'online'">
            <a:extLst>
              <a:ext uri="{FF2B5EF4-FFF2-40B4-BE49-F238E27FC236}">
                <a16:creationId xmlns:a16="http://schemas.microsoft.com/office/drawing/2014/main" id="{E5270FCB-D7F6-42A5-B34F-FE634DEF6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0936" y="1466525"/>
            <a:ext cx="2381914" cy="1339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B6D0C90-C234-4390-97C2-4FDE9A5A8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57" y="3161019"/>
            <a:ext cx="1988502" cy="120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os Cabos looks to continue momentum in 2020 with new travel experiences">
            <a:extLst>
              <a:ext uri="{FF2B5EF4-FFF2-40B4-BE49-F238E27FC236}">
                <a16:creationId xmlns:a16="http://schemas.microsoft.com/office/drawing/2014/main" id="{31C6F001-2170-44F4-917C-890721459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7" b="32481"/>
          <a:stretch/>
        </p:blipFill>
        <p:spPr bwMode="auto">
          <a:xfrm>
            <a:off x="502308" y="4466975"/>
            <a:ext cx="1807535" cy="34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ANCUN - MEXICO - YouTube">
            <a:extLst>
              <a:ext uri="{FF2B5EF4-FFF2-40B4-BE49-F238E27FC236}">
                <a16:creationId xmlns:a16="http://schemas.microsoft.com/office/drawing/2014/main" id="{D12735CF-B219-4631-ACC7-678084005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9504" y="3766210"/>
            <a:ext cx="2143371" cy="1205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7201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267</Words>
  <Application>Microsoft Office PowerPoint</Application>
  <PresentationFormat>Apresentação na tela (16:9)</PresentationFormat>
  <Paragraphs>46</Paragraphs>
  <Slides>16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Montserrat Medium</vt:lpstr>
      <vt:lpstr>adonis-web</vt:lpstr>
      <vt:lpstr>Anonymous Pro</vt:lpstr>
      <vt:lpstr>Source Sans Pro</vt:lpstr>
      <vt:lpstr>Arial</vt:lpstr>
      <vt:lpstr>Simple Light</vt:lpstr>
      <vt:lpstr>Programando em Python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Palestras Internacionais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Programando em Python</dc:title>
  <cp:lastModifiedBy>Cristiano da Silva Benites</cp:lastModifiedBy>
  <cp:revision>10</cp:revision>
  <dcterms:modified xsi:type="dcterms:W3CDTF">2024-03-10T19:11:44Z</dcterms:modified>
</cp:coreProperties>
</file>